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8" r:id="rId9"/>
    <p:sldId id="267" r:id="rId10"/>
    <p:sldId id="269" r:id="rId11"/>
    <p:sldId id="270" r:id="rId12"/>
    <p:sldId id="271" r:id="rId13"/>
    <p:sldId id="282" r:id="rId14"/>
    <p:sldId id="283" r:id="rId15"/>
    <p:sldId id="273" r:id="rId16"/>
    <p:sldId id="275" r:id="rId17"/>
    <p:sldId id="276" r:id="rId18"/>
    <p:sldId id="277" r:id="rId19"/>
    <p:sldId id="274" r:id="rId20"/>
    <p:sldId id="278" r:id="rId21"/>
    <p:sldId id="279" r:id="rId22"/>
    <p:sldId id="280" r:id="rId23"/>
    <p:sldId id="281" r:id="rId24"/>
    <p:sldId id="272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9"/>
    <p:restoredTop sz="94707"/>
  </p:normalViewPr>
  <p:slideViewPr>
    <p:cSldViewPr>
      <p:cViewPr varScale="1">
        <p:scale>
          <a:sx n="255" d="100"/>
          <a:sy n="255" d="100"/>
        </p:scale>
        <p:origin x="3152" y="2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-4932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FE327B-E976-48E8-910D-27D863090D65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6A67B0-16AB-465B-8292-01C81A4139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3387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6A67B0-16AB-465B-8292-01C81A41391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82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6A67B0-16AB-465B-8292-01C81A41391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690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6A67B0-16AB-465B-8292-01C81A41391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490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6A67B0-16AB-465B-8292-01C81A41391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818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roup 450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52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3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4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5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6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7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8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9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0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1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2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3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4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5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6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7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1283114" y="1168329"/>
            <a:ext cx="6586124" cy="4537816"/>
            <a:chOff x="1283114" y="1168329"/>
            <a:chExt cx="6586124" cy="4537816"/>
          </a:xfrm>
        </p:grpSpPr>
        <p:sp>
          <p:nvSpPr>
            <p:cNvPr id="39" name="Rectangle 38"/>
            <p:cNvSpPr/>
            <p:nvPr/>
          </p:nvSpPr>
          <p:spPr>
            <a:xfrm>
              <a:off x="1283114" y="1168329"/>
              <a:ext cx="658612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283114" y="1973001"/>
              <a:ext cx="658612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1" name="Isosceles Triangle 39"/>
            <p:cNvSpPr/>
            <p:nvPr/>
          </p:nvSpPr>
          <p:spPr>
            <a:xfrm rot="10800000">
              <a:off x="4362524" y="5355082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1" y="2055278"/>
            <a:ext cx="6428445" cy="1810636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4800" spc="-113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1" y="3941492"/>
            <a:ext cx="6428445" cy="133412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40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2" name="Group 3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2" name="Rectangle 41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86" y="2349926"/>
            <a:ext cx="3113815" cy="2472774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686" y="794719"/>
            <a:ext cx="4095643" cy="52570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009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 flipH="1">
            <a:off x="0" y="0"/>
            <a:ext cx="9421759" cy="6858001"/>
            <a:chOff x="1243013" y="0"/>
            <a:chExt cx="9402763" cy="6858001"/>
          </a:xfrm>
        </p:grpSpPr>
        <p:sp>
          <p:nvSpPr>
            <p:cNvPr id="5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/>
          <p:cNvGrpSpPr/>
          <p:nvPr/>
        </p:nvGrpSpPr>
        <p:grpSpPr>
          <a:xfrm>
            <a:off x="5228134" y="1699589"/>
            <a:ext cx="3286552" cy="3470421"/>
            <a:chOff x="640080" y="1699589"/>
            <a:chExt cx="3286552" cy="3470421"/>
          </a:xfrm>
        </p:grpSpPr>
        <p:sp>
          <p:nvSpPr>
            <p:cNvPr id="86" name="Rectangle 85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13609" y="2349924"/>
            <a:ext cx="3112047" cy="2464951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258" y="802808"/>
            <a:ext cx="4118291" cy="525480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57041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1691680" y="2636912"/>
            <a:ext cx="1357503" cy="1080000"/>
          </a:xfrm>
          <a:prstGeom prst="rect">
            <a:avLst/>
          </a:prstGeom>
          <a:ln cap="rnd"/>
          <a:effectLst>
            <a:softEdge rad="38100"/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ko-KR" altLang="en-US" sz="3200" dirty="0"/>
              <a:t>목차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788024" y="1745751"/>
            <a:ext cx="3168352" cy="39703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cap="none" spc="50" dirty="0">
                <a:ln w="11430"/>
                <a:solidFill>
                  <a:schemeClr val="accent1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개요</a:t>
            </a:r>
            <a:endParaRPr lang="en-US" altLang="ko-KR" sz="2400" b="1" cap="none" spc="50" dirty="0">
              <a:ln w="11430"/>
              <a:solidFill>
                <a:schemeClr val="accent1">
                  <a:lumMod val="75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cap="none" spc="50" dirty="0">
                <a:ln w="11430"/>
                <a:solidFill>
                  <a:schemeClr val="accent1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개발환경</a:t>
            </a:r>
            <a:endParaRPr lang="en-US" altLang="ko-KR" sz="2400" b="1" cap="none" spc="50" dirty="0">
              <a:ln w="11430"/>
              <a:solidFill>
                <a:schemeClr val="accent1">
                  <a:lumMod val="75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cap="none" spc="50" dirty="0">
                <a:ln w="11430"/>
                <a:solidFill>
                  <a:schemeClr val="accent1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업무 분석</a:t>
            </a:r>
            <a:endParaRPr lang="en-US" altLang="ko-KR" sz="2400" b="1" cap="none" spc="50" dirty="0">
              <a:ln w="11430"/>
              <a:solidFill>
                <a:schemeClr val="accent1">
                  <a:lumMod val="75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cap="none" spc="50" dirty="0">
                <a:ln w="11430"/>
                <a:solidFill>
                  <a:schemeClr val="accent1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설계</a:t>
            </a:r>
            <a:endParaRPr lang="en-US" altLang="ko-KR" sz="2400" b="1" cap="none" spc="50" dirty="0">
              <a:ln w="11430"/>
              <a:solidFill>
                <a:schemeClr val="accent1">
                  <a:lumMod val="75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cap="none" spc="50" dirty="0" err="1">
                <a:ln w="11430"/>
                <a:solidFill>
                  <a:schemeClr val="accent1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프로토타입</a:t>
            </a:r>
            <a:endParaRPr lang="en-US" altLang="ko-KR" sz="2400" b="1" cap="none" spc="50" dirty="0">
              <a:ln w="11430"/>
              <a:solidFill>
                <a:schemeClr val="accent1">
                  <a:lumMod val="75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b="1" cap="none" spc="50" dirty="0">
                <a:ln w="11430"/>
                <a:solidFill>
                  <a:schemeClr val="accent1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개발일정</a:t>
            </a:r>
            <a:endParaRPr lang="en-US" altLang="ko-KR" sz="2400" b="1" cap="none" spc="50" dirty="0">
              <a:ln w="11430"/>
              <a:solidFill>
                <a:schemeClr val="accent1">
                  <a:lumMod val="75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altLang="ko-KR" sz="2400" b="1" cap="none" spc="50" dirty="0">
              <a:ln w="11430"/>
              <a:solidFill>
                <a:schemeClr val="accent1">
                  <a:lumMod val="75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87192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6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0" name="Group 1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21" name="Rectangle 2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8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248622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49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773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775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6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7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8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9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0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1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2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3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4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5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6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7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8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9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0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2403476" y="1158902"/>
            <a:ext cx="4317684" cy="4537816"/>
            <a:chOff x="2403476" y="1158902"/>
            <a:chExt cx="4317684" cy="4537816"/>
          </a:xfrm>
        </p:grpSpPr>
        <p:sp>
          <p:nvSpPr>
            <p:cNvPr id="28" name="Rectangle 27"/>
            <p:cNvSpPr/>
            <p:nvPr/>
          </p:nvSpPr>
          <p:spPr>
            <a:xfrm>
              <a:off x="2403476" y="1158902"/>
              <a:ext cx="431768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2403476" y="1963574"/>
              <a:ext cx="431768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73" name="Isosceles Triangle 28"/>
            <p:cNvSpPr/>
            <p:nvPr/>
          </p:nvSpPr>
          <p:spPr>
            <a:xfrm rot="10800000">
              <a:off x="4358702" y="5345655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148" y="2028827"/>
            <a:ext cx="4162952" cy="1732474"/>
          </a:xfrm>
        </p:spPr>
        <p:txBody>
          <a:bodyPr bIns="0" anchor="b">
            <a:normAutofit/>
          </a:bodyPr>
          <a:lstStyle>
            <a:lvl1pPr algn="ctr">
              <a:defRPr sz="36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148" y="3843338"/>
            <a:ext cx="4162952" cy="1426097"/>
          </a:xfrm>
        </p:spPr>
        <p:txBody>
          <a:bodyPr tIns="0">
            <a:normAutofit/>
          </a:bodyPr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568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4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6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3" name="Rectangle 6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6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068"/>
            <a:ext cx="3122163" cy="245980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23014" y="804029"/>
            <a:ext cx="4091674" cy="245934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20283" y="3585104"/>
            <a:ext cx="4094404" cy="247064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825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39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0" name="Rectangle 59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848"/>
            <a:ext cx="3122163" cy="245902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612" y="802200"/>
            <a:ext cx="3805123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6636" y="1487999"/>
            <a:ext cx="3804674" cy="17753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5010" y="3585518"/>
            <a:ext cx="3819675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5010" y="4270332"/>
            <a:ext cx="3819675" cy="178541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93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77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0" name="Group 3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1" name="Rectangle 4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4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61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582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8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2" name="Group 4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3" name="Rectangle 4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4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1225399"/>
          </a:xfrm>
        </p:spPr>
        <p:txBody>
          <a:bodyPr bIns="0" anchor="b">
            <a:noAutofit/>
          </a:bodyPr>
          <a:lstStyle>
            <a:lvl1pPr algn="ctr">
              <a:defRPr sz="28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6" y="801390"/>
            <a:ext cx="4095643" cy="5249495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5554" y="3575324"/>
            <a:ext cx="3112047" cy="1239552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53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428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30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1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2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3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4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5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6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7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8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9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0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1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2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3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4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5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644463" y="1698332"/>
            <a:ext cx="4357752" cy="3470420"/>
            <a:chOff x="644463" y="1698332"/>
            <a:chExt cx="4357752" cy="3470420"/>
          </a:xfrm>
        </p:grpSpPr>
        <p:sp>
          <p:nvSpPr>
            <p:cNvPr id="77" name="Rectangle 76"/>
            <p:cNvSpPr/>
            <p:nvPr/>
          </p:nvSpPr>
          <p:spPr>
            <a:xfrm>
              <a:off x="644463" y="1698332"/>
              <a:ext cx="4357752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644463" y="2274404"/>
              <a:ext cx="43577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7" name="Isosceles Triangle 9"/>
            <p:cNvSpPr/>
            <p:nvPr/>
          </p:nvSpPr>
          <p:spPr>
            <a:xfrm rot="10800000">
              <a:off x="2665346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4676" y="0"/>
            <a:ext cx="3489324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585" y="2336402"/>
            <a:ext cx="4197666" cy="1265539"/>
          </a:xfrm>
        </p:spPr>
        <p:txBody>
          <a:bodyPr bIns="0" anchor="b">
            <a:normAutofit/>
          </a:bodyPr>
          <a:lstStyle>
            <a:lvl1pPr>
              <a:defRPr sz="32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2314" y="3601941"/>
            <a:ext cx="4199254" cy="12145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4358641" cy="320040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15463" y="320040"/>
            <a:ext cx="685800" cy="320040"/>
          </a:xfrm>
        </p:spPr>
        <p:txBody>
          <a:bodyPr/>
          <a:lstStyle/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632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5554" y="2349925"/>
            <a:ext cx="3112047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5687" y="794719"/>
            <a:ext cx="4079089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320040"/>
            <a:ext cx="27432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CF9F9-D6A0-44AF-9347-9D35EE806363}" type="datetimeFigureOut">
              <a:rPr lang="ko-KR" altLang="en-US" smtClean="0"/>
              <a:t>2021. 11. 9.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0080" y="6227064"/>
            <a:ext cx="7854696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8976" y="320040"/>
            <a:ext cx="685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5D361-B732-4CD6-8B12-FDB6C56F7E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969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ctr" defTabSz="685800" rtl="0" eaLnBrk="1" latinLnBrk="0" hangingPunct="1">
        <a:lnSpc>
          <a:spcPct val="85000"/>
        </a:lnSpc>
        <a:spcBef>
          <a:spcPct val="0"/>
        </a:spcBef>
        <a:buNone/>
        <a:defRPr sz="3200" b="0" i="0" kern="1200" cap="none" spc="-113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F68D903-F26B-46F9-911C-92FEC6A69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8E6E148-E023-4954-86E3-30141DFB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47255" y="-59376"/>
            <a:ext cx="9386886" cy="6923798"/>
            <a:chOff x="-329674" y="-51881"/>
            <a:chExt cx="12515851" cy="6923798"/>
          </a:xfrm>
          <a:noFill/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0D3F982F-CC17-4661-8EAF-7BC5E673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90D37B37-763F-44D7-AEBC-44893638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37E4608D-34B6-48E2-8243-67D04B36F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40C4AC8-50E7-49B1-8864-2CE866701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B74515D-097E-4D6D-9614-3EE42477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01B715E-8AF8-4069-AFF6-C4731F0C3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E1E01D11-2228-4016-AD29-65D1C6DB2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1459FE25-5A43-4BCE-B99B-4F40DE8A4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3B23074C-316F-47BD-8C6B-EC2FF4952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A8080108-D92A-4D64-AFA7-DCCBAF669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4CDA9133-E392-4602-8F72-342B0F2B1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41574FAC-64B1-48BF-9962-5F1D6F293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C0763C8-12E2-42A2-96FE-5731CDF29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FA456C9D-7219-467B-B2AD-D5789A7D2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77284864-DE74-4A45-AD93-F63035040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2ECA1844-43F9-45F6-B52D-4854DBC48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F9ECEA64-1836-4323-A0A3-D4F829112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950F914B-7F44-4D5A-97BB-4BE453F4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3EFB651-6736-424B-995D-48C4B0E55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</p:grpSp>
      <p:grpSp>
        <p:nvGrpSpPr>
          <p:cNvPr id="48" name="Group 30">
            <a:extLst>
              <a:ext uri="{FF2B5EF4-FFF2-40B4-BE49-F238E27FC236}">
                <a16:creationId xmlns:a16="http://schemas.microsoft.com/office/drawing/2014/main" id="{1FB4E014-64CE-4D11-A129-94A1893FA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1969" y="1186483"/>
            <a:ext cx="6636259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FBDC1C1-8061-451F-8181-9F0402645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C35F105D-10BD-4664-8966-82DC76172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C9E557E-56E2-4C47-BB57-B5D2A4FB3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19427" y="2075504"/>
            <a:ext cx="6509936" cy="1748729"/>
          </a:xfrm>
        </p:spPr>
        <p:txBody>
          <a:bodyPr>
            <a:normAutofit/>
          </a:bodyPr>
          <a:lstStyle/>
          <a:p>
            <a:r>
              <a:rPr lang="ko-KR" altLang="en-US"/>
              <a:t>중고폰 거래 시스템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19427" y="3906266"/>
            <a:ext cx="6505071" cy="1322587"/>
          </a:xfrm>
        </p:spPr>
        <p:txBody>
          <a:bodyPr>
            <a:normAutofit/>
          </a:bodyPr>
          <a:lstStyle/>
          <a:p>
            <a:r>
              <a:rPr lang="ko-KR" altLang="en-US" dirty="0"/>
              <a:t>작성일 </a:t>
            </a:r>
            <a:r>
              <a:rPr lang="en-US" altLang="ko-KR" dirty="0"/>
              <a:t>: 2021-11-09</a:t>
            </a:r>
          </a:p>
          <a:p>
            <a:r>
              <a:rPr lang="ko-KR" altLang="en-US" dirty="0"/>
              <a:t>참가자 </a:t>
            </a:r>
            <a:r>
              <a:rPr lang="en-US" altLang="ko-KR" dirty="0"/>
              <a:t>: </a:t>
            </a:r>
            <a:r>
              <a:rPr lang="ko-KR" altLang="en-US" dirty="0"/>
              <a:t> </a:t>
            </a:r>
            <a:r>
              <a:rPr lang="ko-KR" altLang="en-US" dirty="0" err="1"/>
              <a:t>최강류이홍</a:t>
            </a:r>
            <a:endParaRPr lang="en-US" altLang="ko-KR" dirty="0"/>
          </a:p>
          <a:p>
            <a:r>
              <a:rPr lang="ko-KR" altLang="en-US" dirty="0" err="1"/>
              <a:t>홍용우</a:t>
            </a:r>
            <a:r>
              <a:rPr lang="en-US" altLang="ko-KR" dirty="0"/>
              <a:t>,</a:t>
            </a:r>
            <a:r>
              <a:rPr lang="ko-KR" altLang="en-US" dirty="0" err="1"/>
              <a:t>최재일</a:t>
            </a:r>
            <a:r>
              <a:rPr lang="en-US" altLang="ko-KR" dirty="0"/>
              <a:t>,</a:t>
            </a:r>
            <a:r>
              <a:rPr lang="ko-KR" altLang="en-US" sz="1200" dirty="0" err="1"/>
              <a:t>이찬희</a:t>
            </a:r>
            <a:r>
              <a:rPr lang="en-US" altLang="ko-KR" sz="1200" dirty="0"/>
              <a:t>(</a:t>
            </a:r>
            <a:r>
              <a:rPr lang="ko-KR" altLang="en-US" sz="1200" dirty="0" err="1"/>
              <a:t>연락안됨</a:t>
            </a:r>
            <a:r>
              <a:rPr lang="en-US" altLang="ko-KR" sz="1200" dirty="0"/>
              <a:t>),</a:t>
            </a:r>
            <a:r>
              <a:rPr lang="ko-KR" altLang="en-US" sz="1200" dirty="0" err="1"/>
              <a:t>강현태</a:t>
            </a:r>
            <a:r>
              <a:rPr lang="en-US" altLang="ko-KR" sz="1200" dirty="0"/>
              <a:t>(</a:t>
            </a:r>
            <a:r>
              <a:rPr lang="ko-KR" altLang="en-US" sz="1200" dirty="0"/>
              <a:t>취업</a:t>
            </a:r>
            <a:r>
              <a:rPr lang="en-US" altLang="ko-KR" sz="1200" dirty="0"/>
              <a:t>),</a:t>
            </a:r>
            <a:r>
              <a:rPr lang="ko-KR" altLang="en-US" sz="1200" dirty="0" err="1"/>
              <a:t>류재정</a:t>
            </a:r>
            <a:r>
              <a:rPr lang="en-US" altLang="ko-KR" sz="1200" dirty="0"/>
              <a:t>(</a:t>
            </a:r>
            <a:r>
              <a:rPr lang="ko-KR" altLang="en-US" sz="1200" dirty="0"/>
              <a:t>퇴출</a:t>
            </a:r>
            <a:r>
              <a:rPr lang="en-US" altLang="ko-KR" sz="1200" dirty="0"/>
              <a:t>)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D57D860-C682-924B-99E3-BCEAC3B80F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691"/>
            <a:ext cx="9144000" cy="655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15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474DDC-1C97-9946-83BB-1B2DA8EA1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16024"/>
            <a:ext cx="5773296" cy="6381328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로그인 페이지</a:t>
            </a:r>
          </a:p>
        </p:txBody>
      </p:sp>
    </p:spTree>
    <p:extLst>
      <p:ext uri="{BB962C8B-B14F-4D97-AF65-F5344CB8AC3E}">
        <p14:creationId xmlns:p14="http://schemas.microsoft.com/office/powerpoint/2010/main" val="161165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메인 페이지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18118511-742C-0946-BAAE-4627F2646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832" y="951570"/>
            <a:ext cx="6003607" cy="49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08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글 상세</a:t>
            </a:r>
            <a:endParaRPr lang="en-US" altLang="ko-KR" dirty="0"/>
          </a:p>
          <a:p>
            <a:r>
              <a:rPr lang="ko-KR" altLang="en-US" dirty="0"/>
              <a:t>페이지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FD23074-DA67-7D46-831C-A2B0AA979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325180"/>
            <a:ext cx="6300192" cy="620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55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글쓰기 페이지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9789C25-4734-C84C-A26E-46F8C7F77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261" y="562932"/>
            <a:ext cx="5830017" cy="573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03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글쓰기</a:t>
            </a:r>
            <a:endParaRPr lang="en-US" altLang="ko-KR" dirty="0"/>
          </a:p>
          <a:p>
            <a:r>
              <a:rPr lang="ko-KR" altLang="en-US" dirty="0"/>
              <a:t>수정 페이지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BF37BB-5062-C243-9298-60CCFE4FB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562372"/>
            <a:ext cx="5824744" cy="573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568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리뷰 리스트 페이지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EB90F0D-048C-B348-8C28-B3175D1B0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349" y="1628800"/>
            <a:ext cx="6109771" cy="343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299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리뷰 글쓰기 페이지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15482C7-5B9C-4B4A-AC16-0C1C6F662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143" y="1373657"/>
            <a:ext cx="6111857" cy="411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240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리뷰 상세 페이지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29C6B62-1AC8-D641-A5DA-FA73F0C5F9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290" y="1588970"/>
            <a:ext cx="6309710" cy="339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216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리뷰 수정 페이지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90DD43A-8D56-F541-A01D-E25F69C59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376" y="1628800"/>
            <a:ext cx="6300192" cy="345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92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마이</a:t>
            </a:r>
            <a:endParaRPr lang="en-US" altLang="ko-KR" dirty="0"/>
          </a:p>
          <a:p>
            <a:r>
              <a:rPr lang="ko-KR" altLang="en-US" dirty="0"/>
              <a:t>페이지</a:t>
            </a:r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EDA4AAF0-8477-0646-9F08-925BF74811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886408"/>
            <a:ext cx="6229023" cy="508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61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31503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구매 내역</a:t>
            </a:r>
            <a:endParaRPr lang="en-US" altLang="ko-KR" dirty="0"/>
          </a:p>
          <a:p>
            <a:r>
              <a:rPr lang="ko-KR" altLang="en-US" dirty="0"/>
              <a:t>페이지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5D69F50-7C10-B441-9315-D1B043885A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072" y="1700808"/>
            <a:ext cx="6247928" cy="322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99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고객센터</a:t>
            </a:r>
            <a:endParaRPr lang="en-US" altLang="ko-KR" dirty="0"/>
          </a:p>
          <a:p>
            <a:r>
              <a:rPr lang="ko-KR" altLang="en-US" dirty="0"/>
              <a:t>페이지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7DD184B4-D2CD-F643-AE4D-11D58A7987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640" y="1869992"/>
            <a:ext cx="6116360" cy="285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0932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회원가입</a:t>
            </a:r>
            <a:endParaRPr lang="en-US" altLang="ko-KR" dirty="0"/>
          </a:p>
          <a:p>
            <a:r>
              <a:rPr lang="ko-KR" altLang="en-US" dirty="0"/>
              <a:t>페이지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2F446D4-BEFD-284A-8A07-F5846626B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876" y="0"/>
            <a:ext cx="6229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503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약관동의</a:t>
            </a:r>
            <a:endParaRPr lang="en-US" altLang="ko-KR" dirty="0"/>
          </a:p>
          <a:p>
            <a:r>
              <a:rPr lang="ko-KR" altLang="en-US" dirty="0"/>
              <a:t>페이지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C157DD0-1BCE-3045-8469-26FE6ED22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964" y="-19432"/>
            <a:ext cx="62168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8139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799" y="260648"/>
            <a:ext cx="7772400" cy="1609344"/>
          </a:xfrm>
        </p:spPr>
        <p:txBody>
          <a:bodyPr/>
          <a:lstStyle/>
          <a:p>
            <a:r>
              <a:rPr lang="ko-KR" altLang="en-US" dirty="0"/>
              <a:t>로그인 페이지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514B600-F6E2-FF48-A3DC-8A2409DA5B2B}"/>
              </a:ext>
            </a:extLst>
          </p:cNvPr>
          <p:cNvSpPr txBox="1">
            <a:spLocks/>
          </p:cNvSpPr>
          <p:nvPr/>
        </p:nvSpPr>
        <p:spPr>
          <a:xfrm>
            <a:off x="452260" y="2348880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관리자 페이지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9B909DE-8B35-EB4A-8042-8CFCC3126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522" y="2651908"/>
            <a:ext cx="5950478" cy="155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06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000" dirty="0"/>
              <a:t>목적</a:t>
            </a:r>
            <a:endParaRPr lang="en-US" altLang="ko-KR" sz="2000" dirty="0"/>
          </a:p>
          <a:p>
            <a:pPr marL="400050" lvl="1" indent="0">
              <a:lnSpc>
                <a:spcPct val="150000"/>
              </a:lnSpc>
              <a:buNone/>
            </a:pPr>
            <a:r>
              <a:rPr lang="ko-KR" altLang="en-US" sz="1600" dirty="0"/>
              <a:t>지금 시대는 스마트폰이 대중화를 넘어서 없어서는 안될 생활용품이 되었다</a:t>
            </a:r>
            <a:r>
              <a:rPr lang="en-US" altLang="ko-KR" sz="1600" dirty="0"/>
              <a:t>.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ko-KR" altLang="en-US" sz="1600" dirty="0"/>
              <a:t>백색가전의 비해 교체 주기가 짧은 스마트폰은 집에 쌓여만 간다</a:t>
            </a:r>
            <a:r>
              <a:rPr lang="en-US" altLang="ko-KR" sz="1600" dirty="0"/>
              <a:t>.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ko-KR" altLang="en-US" sz="1600" dirty="0"/>
              <a:t>그 쌓여가는 스마트폰을 편하게 거래 할 수 있도록 만든 </a:t>
            </a:r>
            <a:r>
              <a:rPr lang="ko-KR" altLang="en-US" sz="1600" dirty="0" err="1"/>
              <a:t>플렛폼이다</a:t>
            </a:r>
            <a:r>
              <a:rPr lang="en-US" altLang="ko-KR" sz="1600" dirty="0"/>
              <a:t>.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ko-KR" altLang="en-US" sz="1600" dirty="0"/>
              <a:t>그동안 배웠던 기능을 최대한 활용할 수 있게끔 만들었다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3825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308818" y="1052736"/>
            <a:ext cx="8219256" cy="4525963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ko-KR" altLang="en-US" sz="1800" dirty="0" err="1"/>
              <a:t>개발툴</a:t>
            </a:r>
            <a:r>
              <a:rPr lang="ko-KR" altLang="en-US" sz="1800" dirty="0"/>
              <a:t> </a:t>
            </a:r>
            <a:r>
              <a:rPr lang="en-US" altLang="ko-KR" sz="1800" dirty="0"/>
              <a:t>: Eclipse 2021-06</a:t>
            </a: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ko-KR" altLang="en-US" sz="1800" dirty="0"/>
              <a:t>개발언어 </a:t>
            </a:r>
            <a:r>
              <a:rPr lang="en-US" altLang="ko-KR" sz="1800" dirty="0"/>
              <a:t>:  JDK 11</a:t>
            </a: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en-US" altLang="ko-KR" sz="1800" dirty="0"/>
              <a:t>WAS : Apache Tomcat</a:t>
            </a: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en-US" altLang="ko-KR" sz="1800" dirty="0"/>
              <a:t>DB : Oracle 11</a:t>
            </a: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en-US" altLang="ko-KR" sz="1800" dirty="0" err="1"/>
              <a:t>SpringFramework</a:t>
            </a:r>
            <a:endParaRPr lang="en-US" altLang="ko-KR" sz="1800" dirty="0"/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en-US" altLang="ko-KR" sz="1800" dirty="0"/>
              <a:t>Json</a:t>
            </a: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en-US" altLang="ko-KR" sz="1800" dirty="0"/>
              <a:t>Servlet</a:t>
            </a:r>
          </a:p>
          <a:p>
            <a:pPr marL="514350" indent="-514350">
              <a:lnSpc>
                <a:spcPct val="170000"/>
              </a:lnSpc>
              <a:buFont typeface="+mj-lt"/>
              <a:buAutoNum type="arabicPeriod"/>
            </a:pPr>
            <a:r>
              <a:rPr lang="en" altLang="ko-Kore-KR" dirty="0" err="1"/>
              <a:t>Fileupload</a:t>
            </a:r>
            <a:endParaRPr lang="en" altLang="ko-Kore-KR" dirty="0"/>
          </a:p>
        </p:txBody>
      </p:sp>
    </p:spTree>
    <p:extLst>
      <p:ext uri="{BB962C8B-B14F-4D97-AF65-F5344CB8AC3E}">
        <p14:creationId xmlns:p14="http://schemas.microsoft.com/office/powerpoint/2010/main" val="64006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업무 분석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23928" y="1124744"/>
            <a:ext cx="8229600" cy="67667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사용자</a:t>
            </a:r>
            <a:r>
              <a:rPr lang="en-US" altLang="ko-KR" sz="2400" dirty="0"/>
              <a:t>/</a:t>
            </a:r>
            <a:r>
              <a:rPr lang="ko-KR" altLang="en-US" sz="2400" dirty="0"/>
              <a:t>관리자 업무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60232" y="1860986"/>
            <a:ext cx="40324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관리자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dirty="0"/>
              <a:t>회원관리</a:t>
            </a:r>
            <a:endParaRPr lang="en-US" altLang="ko-KR" dirty="0"/>
          </a:p>
          <a:p>
            <a:pPr lvl="1"/>
            <a:r>
              <a:rPr lang="en-US" altLang="ko-KR" dirty="0"/>
              <a:t>- </a:t>
            </a:r>
            <a:r>
              <a:rPr lang="ko-KR" altLang="en-US" dirty="0"/>
              <a:t>조회</a:t>
            </a:r>
            <a:r>
              <a:rPr lang="en-US" altLang="ko-KR" dirty="0"/>
              <a:t>/</a:t>
            </a:r>
            <a:r>
              <a:rPr lang="ko-KR" altLang="en-US" dirty="0"/>
              <a:t>탈퇴</a:t>
            </a:r>
          </a:p>
          <a:p>
            <a:pPr marL="285750" indent="-285750">
              <a:buFont typeface="Wingdings" pitchFamily="2" charset="2"/>
              <a:buChar char="§"/>
            </a:pPr>
            <a:endParaRPr lang="ko-KR" alt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dirty="0"/>
              <a:t> 게시판 관리</a:t>
            </a:r>
            <a:br>
              <a:rPr lang="ko-KR" altLang="en-US" dirty="0"/>
            </a:br>
            <a:r>
              <a:rPr lang="ko-KR" altLang="en-US" dirty="0"/>
              <a:t>   </a:t>
            </a:r>
            <a:r>
              <a:rPr lang="en-US" altLang="ko-KR" dirty="0"/>
              <a:t>- </a:t>
            </a:r>
            <a:r>
              <a:rPr lang="ko-KR" altLang="en-US" dirty="0"/>
              <a:t>삭제</a:t>
            </a:r>
            <a:br>
              <a:rPr lang="ko-KR" altLang="en-US" dirty="0"/>
            </a:b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139952" y="1860986"/>
            <a:ext cx="30963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dirty="0"/>
              <a:t>회원가입</a:t>
            </a:r>
            <a:br>
              <a:rPr lang="ko-KR" altLang="en-US" dirty="0"/>
            </a:br>
            <a:r>
              <a:rPr lang="ko-KR" altLang="en-US" dirty="0"/>
              <a:t>   </a:t>
            </a:r>
            <a:r>
              <a:rPr lang="en-US" altLang="ko-KR" dirty="0"/>
              <a:t>- </a:t>
            </a:r>
            <a:r>
              <a:rPr lang="ko-KR" altLang="en-US" dirty="0"/>
              <a:t>수정</a:t>
            </a:r>
            <a:r>
              <a:rPr lang="en-US" altLang="ko-KR" dirty="0"/>
              <a:t>/</a:t>
            </a:r>
            <a:r>
              <a:rPr lang="ko-KR" altLang="en-US" dirty="0"/>
              <a:t>탈퇴</a:t>
            </a:r>
            <a:endParaRPr lang="en-US" altLang="ko-KR" dirty="0"/>
          </a:p>
          <a:p>
            <a:pPr marL="285750" indent="-285750">
              <a:buFont typeface="Wingdings" pitchFamily="2" charset="2"/>
              <a:buChar char="§"/>
            </a:pPr>
            <a:endParaRPr lang="ko-KR" alt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dirty="0"/>
              <a:t>로그인</a:t>
            </a:r>
            <a:endParaRPr lang="en-US" altLang="ko-KR" dirty="0"/>
          </a:p>
          <a:p>
            <a:pPr marL="285750" indent="-285750">
              <a:buFont typeface="Wingdings" pitchFamily="2" charset="2"/>
              <a:buChar char="§"/>
            </a:pPr>
            <a:endParaRPr lang="ko-KR" alt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dirty="0" err="1"/>
              <a:t>글조회</a:t>
            </a:r>
            <a:br>
              <a:rPr lang="ko-KR" altLang="en-US" dirty="0"/>
            </a:br>
            <a:r>
              <a:rPr lang="ko-KR" altLang="en-US" dirty="0"/>
              <a:t>   </a:t>
            </a:r>
            <a:r>
              <a:rPr lang="en-US" altLang="ko-KR" dirty="0"/>
              <a:t>- </a:t>
            </a:r>
            <a:r>
              <a:rPr lang="ko-KR" altLang="en-US" dirty="0"/>
              <a:t>판매 </a:t>
            </a:r>
            <a:r>
              <a:rPr lang="en-US" altLang="ko-KR" dirty="0"/>
              <a:t>/</a:t>
            </a:r>
            <a:r>
              <a:rPr lang="ko-KR" altLang="en-US" dirty="0"/>
              <a:t> 구매</a:t>
            </a:r>
            <a:br>
              <a:rPr lang="en-US" altLang="ko-KR" dirty="0"/>
            </a:br>
            <a:r>
              <a:rPr lang="ko-KR" altLang="en-US" dirty="0"/>
              <a:t>  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ko-KR" altLang="en-US" dirty="0" err="1"/>
              <a:t>찜하기</a:t>
            </a:r>
            <a:br>
              <a:rPr lang="en-US" altLang="ko-KR" dirty="0"/>
            </a:br>
            <a:r>
              <a:rPr lang="ko-KR" altLang="en-US" dirty="0"/>
              <a:t>  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ko-KR" altLang="en-US" dirty="0" err="1"/>
              <a:t>글수정</a:t>
            </a:r>
            <a:br>
              <a:rPr lang="en-US" altLang="ko-KR" dirty="0"/>
            </a:br>
            <a:r>
              <a:rPr lang="ko-KR" altLang="en-US" dirty="0"/>
              <a:t>  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ko-KR" altLang="en-US" dirty="0" err="1"/>
              <a:t>글삭제</a:t>
            </a:r>
            <a:endParaRPr lang="ko-KR" alt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dirty="0"/>
              <a:t>글쓰기</a:t>
            </a:r>
            <a:endParaRPr lang="en-US" altLang="ko-KR" dirty="0"/>
          </a:p>
          <a:p>
            <a:pPr marL="285750" indent="-285750">
              <a:buFont typeface="Wingdings" pitchFamily="2" charset="2"/>
              <a:buChar char="§"/>
            </a:pPr>
            <a:endParaRPr lang="en-US" altLang="ko-KR" dirty="0"/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dirty="0"/>
              <a:t>리뷰</a:t>
            </a:r>
          </a:p>
          <a:p>
            <a:pPr marL="285750" indent="-285750">
              <a:buFont typeface="Wingdings" pitchFamily="2" charset="2"/>
              <a:buChar char="§"/>
            </a:pPr>
            <a:endParaRPr lang="ko-KR" altLang="en-US" dirty="0"/>
          </a:p>
          <a:p>
            <a:pPr marL="285750" indent="-285750">
              <a:buFont typeface="Wingdings" pitchFamily="2" charset="2"/>
              <a:buChar char="§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2921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15976" y="-574503"/>
            <a:ext cx="3112048" cy="2464952"/>
          </a:xfrm>
        </p:spPr>
        <p:txBody>
          <a:bodyPr/>
          <a:lstStyle/>
          <a:p>
            <a:r>
              <a:rPr lang="ko-KR" altLang="en-US" dirty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설계 </a:t>
            </a:r>
            <a:r>
              <a:rPr lang="en-US" altLang="ko-KR" dirty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- UML</a:t>
            </a:r>
            <a:endParaRPr lang="ko-KR" altLang="en-US" dirty="0">
              <a:solidFill>
                <a:srgbClr val="FF000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6624357-AF3E-C144-B5D6-28233DE9A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02" y="1196752"/>
            <a:ext cx="8843196" cy="532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91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6C91DD17-EEC6-FB44-85FD-FDD867269BF6}"/>
              </a:ext>
            </a:extLst>
          </p:cNvPr>
          <p:cNvSpPr txBox="1">
            <a:spLocks/>
          </p:cNvSpPr>
          <p:nvPr/>
        </p:nvSpPr>
        <p:spPr>
          <a:xfrm>
            <a:off x="3015976" y="-574503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설계 </a:t>
            </a:r>
            <a:r>
              <a:rPr lang="en-US" altLang="ko-KR" dirty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– ERD</a:t>
            </a:r>
            <a:endParaRPr lang="ko-KR" altLang="en-US" dirty="0">
              <a:solidFill>
                <a:srgbClr val="FF000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C50443F-8207-7548-B794-6A315033CF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56" y="1052736"/>
            <a:ext cx="7992888" cy="572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974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620688" y="2857500"/>
            <a:ext cx="8229600" cy="1143000"/>
          </a:xfrm>
        </p:spPr>
        <p:txBody>
          <a:bodyPr/>
          <a:lstStyle/>
          <a:p>
            <a:r>
              <a:rPr lang="ko-KR" altLang="en-US" dirty="0" err="1"/>
              <a:t>프로토</a:t>
            </a:r>
            <a:r>
              <a:rPr lang="ko-KR" altLang="en-US" dirty="0"/>
              <a:t> 타입</a:t>
            </a:r>
          </a:p>
        </p:txBody>
      </p:sp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480C00FC-936D-2B45-A417-1F5A331C43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535549"/>
            <a:ext cx="5073448" cy="578690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FB71A6C-3A6A-8340-B5E4-EE3374A254A2}"/>
              </a:ext>
            </a:extLst>
          </p:cNvPr>
          <p:cNvSpPr txBox="1"/>
          <p:nvPr/>
        </p:nvSpPr>
        <p:spPr>
          <a:xfrm>
            <a:off x="827584" y="5229200"/>
            <a:ext cx="302433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1200" dirty="0"/>
              <a:t>https://www.figma.com/file/jJB6sG0JG5uJu34yG73q08/Phone-48-%5B-%EC%B5%9C%EA%B0%95%EB%A5%98%EC%9D%B4%ED%99%8D---UI%2FUX0621-1%EC%A1%B0-%5D?node-id=17%3A2</a:t>
            </a:r>
          </a:p>
        </p:txBody>
      </p:sp>
    </p:spTree>
    <p:extLst>
      <p:ext uri="{BB962C8B-B14F-4D97-AF65-F5344CB8AC3E}">
        <p14:creationId xmlns:p14="http://schemas.microsoft.com/office/powerpoint/2010/main" val="2358980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3562002"/>
              </p:ext>
            </p:extLst>
          </p:nvPr>
        </p:nvGraphicFramePr>
        <p:xfrm>
          <a:off x="539552" y="1052736"/>
          <a:ext cx="8064896" cy="5023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0480"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강M" pitchFamily="18" charset="-127"/>
                          <a:ea typeface="HY강M" pitchFamily="18" charset="-127"/>
                        </a:rPr>
                        <a:t>프로젝트 개발 일정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5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10/11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12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13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14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15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720"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프로토타입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완성하기</a:t>
                      </a:r>
                      <a:endParaRPr lang="en-US" altLang="ko-KR" sz="1100" b="1" dirty="0">
                        <a:latin typeface="HY강M" pitchFamily="18" charset="-127"/>
                        <a:ea typeface="HY강M" pitchFamily="18" charset="-127"/>
                      </a:endParaRPr>
                    </a:p>
                    <a:p>
                      <a:pPr algn="ctr" latinLnBrk="1"/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및 데이터 베이스 완성하기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각페이지별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디자인 진행하기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각페이지별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디자인 진행하기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각페이지별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디자인 진행하기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디자인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끝나는데로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취합후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공통기능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만들기</a:t>
                      </a:r>
                      <a:endParaRPr lang="en-US" altLang="ko-KR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rgbClr val="FF0000"/>
                          </a:solidFill>
                          <a:latin typeface="HY강M" pitchFamily="18" charset="-127"/>
                          <a:ea typeface="HY강M" pitchFamily="18" charset="-127"/>
                        </a:rPr>
                        <a:t>휴식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91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17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18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19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20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21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22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23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8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rgbClr val="FF0000"/>
                          </a:solidFill>
                          <a:latin typeface="HY강M" pitchFamily="18" charset="-127"/>
                          <a:ea typeface="HY강M" pitchFamily="18" charset="-127"/>
                        </a:rPr>
                        <a:t>휴식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공통기능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만든후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페이지별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기능 구현 </a:t>
                      </a:r>
                      <a:endParaRPr lang="en-US" altLang="ko-KR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페이지별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기능구현</a:t>
                      </a:r>
                      <a:endParaRPr lang="en-US" altLang="ko-KR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페이지별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기능구현</a:t>
                      </a:r>
                      <a:endParaRPr lang="en-US" altLang="ko-KR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페이지별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기능구현</a:t>
                      </a:r>
                      <a:endParaRPr lang="en-US" altLang="ko-KR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취합후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테스트후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보수작업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rgbClr val="FF0000"/>
                          </a:solidFill>
                          <a:latin typeface="HY강M" pitchFamily="18" charset="-127"/>
                          <a:ea typeface="HY강M" pitchFamily="18" charset="-127"/>
                        </a:rPr>
                        <a:t>휴식</a:t>
                      </a:r>
                    </a:p>
                    <a:p>
                      <a:pPr algn="ctr" latinLnBrk="1"/>
                      <a:endParaRPr lang="ko-KR" altLang="en-US" sz="10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02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24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latin typeface="HY강M" pitchFamily="18" charset="-127"/>
                          <a:ea typeface="HY강M" pitchFamily="18" charset="-127"/>
                        </a:rPr>
                        <a:t>25</a:t>
                      </a:r>
                      <a:endParaRPr lang="ko-KR" altLang="en-US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latin typeface="HY강M" pitchFamily="18" charset="-127"/>
                          <a:ea typeface="HY강M" pitchFamily="18" charset="-127"/>
                        </a:rPr>
                        <a:t>26</a:t>
                      </a:r>
                      <a:endParaRPr lang="ko-KR" altLang="en-US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27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28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29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30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07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rgbClr val="FF0000"/>
                          </a:solidFill>
                          <a:latin typeface="HY강M" pitchFamily="18" charset="-127"/>
                          <a:ea typeface="HY강M" pitchFamily="18" charset="-127"/>
                        </a:rPr>
                        <a:t>휴식</a:t>
                      </a:r>
                      <a:endParaRPr lang="ko-KR" altLang="en-US" sz="10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보수작업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끝난이후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다시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기능구현</a:t>
                      </a:r>
                      <a:endParaRPr lang="en-US" altLang="ko-KR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페이지별</a:t>
                      </a: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1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기능구현</a:t>
                      </a: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HY강M" pitchFamily="18" charset="-127"/>
                        <a:ea typeface="HY강M" pitchFamily="18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페이지별 기능구현</a:t>
                      </a: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HY강M" pitchFamily="18" charset="-127"/>
                        <a:ea typeface="HY강M" pitchFamily="18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페이지별</a:t>
                      </a: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 </a:t>
                      </a:r>
                      <a:r>
                        <a:rPr kumimoji="0" lang="ko-KR" altLang="en-US" sz="11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기능구현</a:t>
                      </a: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HY강M" pitchFamily="18" charset="-127"/>
                        <a:ea typeface="HY강M" pitchFamily="18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취합후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테스트후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보수작업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rgbClr val="FF0000"/>
                          </a:solidFill>
                          <a:latin typeface="HY강M" pitchFamily="18" charset="-127"/>
                          <a:ea typeface="HY강M" pitchFamily="18" charset="-127"/>
                        </a:rPr>
                        <a:t>휴식</a:t>
                      </a:r>
                    </a:p>
                    <a:p>
                      <a:pPr algn="ctr" latinLnBrk="1"/>
                      <a:endParaRPr lang="ko-KR" altLang="en-US" sz="10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31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11/1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2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3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4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5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6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07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rgbClr val="FF0000"/>
                          </a:solidFill>
                          <a:latin typeface="HY강M" pitchFamily="18" charset="-127"/>
                          <a:ea typeface="HY강M" pitchFamily="18" charset="-127"/>
                        </a:rPr>
                        <a:t>휴식</a:t>
                      </a:r>
                      <a:endParaRPr lang="ko-KR" altLang="en-US" sz="10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보수작업후</a:t>
                      </a: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HY강M" pitchFamily="18" charset="-127"/>
                        <a:ea typeface="HY강M" pitchFamily="18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빈약한기능및</a:t>
                      </a: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 페이지 찾기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추가된 기능 구현하기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추가된 기능 구현하기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최종 </a:t>
                      </a:r>
                      <a:r>
                        <a:rPr lang="en-US" altLang="ko-KR" sz="1100" b="1" dirty="0">
                          <a:latin typeface="HY강M" pitchFamily="18" charset="-127"/>
                          <a:ea typeface="HY강M" pitchFamily="18" charset="-127"/>
                        </a:rPr>
                        <a:t>1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차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취합및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보안 및 최종 </a:t>
                      </a:r>
                      <a:r>
                        <a:rPr lang="en-US" altLang="ko-KR" sz="1100" b="1" dirty="0">
                          <a:latin typeface="HY강M" pitchFamily="18" charset="-127"/>
                          <a:ea typeface="HY강M" pitchFamily="18" charset="-127"/>
                        </a:rPr>
                        <a:t>2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차 </a:t>
                      </a:r>
                      <a:r>
                        <a:rPr lang="ko-KR" altLang="en-US" sz="1100" b="1" dirty="0" err="1">
                          <a:latin typeface="HY강M" pitchFamily="18" charset="-127"/>
                          <a:ea typeface="HY강M" pitchFamily="18" charset="-127"/>
                        </a:rPr>
                        <a:t>취합및</a:t>
                      </a:r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 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rgbClr val="FF0000"/>
                          </a:solidFill>
                          <a:latin typeface="HY강M" pitchFamily="18" charset="-127"/>
                          <a:ea typeface="HY강M" pitchFamily="18" charset="-127"/>
                        </a:rPr>
                        <a:t>휴식</a:t>
                      </a:r>
                    </a:p>
                    <a:p>
                      <a:pPr algn="ctr" latinLnBrk="1"/>
                      <a:endParaRPr lang="ko-KR" altLang="en-US" sz="10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7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8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9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HY강M" pitchFamily="18" charset="-127"/>
                          <a:ea typeface="HY강M" pitchFamily="18" charset="-127"/>
                        </a:rPr>
                        <a:t>10</a:t>
                      </a:r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4072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rgbClr val="FF0000"/>
                          </a:solidFill>
                          <a:latin typeface="HY강M" pitchFamily="18" charset="-127"/>
                          <a:ea typeface="HY강M" pitchFamily="18" charset="-127"/>
                        </a:rPr>
                        <a:t>휴식</a:t>
                      </a:r>
                    </a:p>
                    <a:p>
                      <a:pPr algn="ctr" latinLnBrk="1"/>
                      <a:endParaRPr lang="ko-KR" altLang="en-US" sz="10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보안 및 최종 </a:t>
                      </a:r>
                      <a:r>
                        <a:rPr kumimoji="0" lang="en-US" altLang="ko-K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3</a:t>
                      </a: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차 </a:t>
                      </a:r>
                      <a:r>
                        <a:rPr kumimoji="0" lang="ko-KR" altLang="en-US" sz="11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취합및</a:t>
                      </a: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 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보안 및 최종 </a:t>
                      </a:r>
                      <a:r>
                        <a:rPr kumimoji="0" lang="en-US" altLang="ko-K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4</a:t>
                      </a: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차 </a:t>
                      </a:r>
                      <a:r>
                        <a:rPr kumimoji="0" lang="ko-KR" altLang="en-US" sz="11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취합및</a:t>
                      </a: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HY강M" pitchFamily="18" charset="-127"/>
                          <a:ea typeface="HY강M" pitchFamily="18" charset="-127"/>
                          <a:cs typeface="+mn-cs"/>
                        </a:rPr>
                        <a:t> 테스트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latin typeface="HY강M" pitchFamily="18" charset="-127"/>
                          <a:ea typeface="HY강M" pitchFamily="18" charset="-127"/>
                        </a:rPr>
                        <a:t>발표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6" name="제목 1">
            <a:extLst>
              <a:ext uri="{FF2B5EF4-FFF2-40B4-BE49-F238E27FC236}">
                <a16:creationId xmlns:a16="http://schemas.microsoft.com/office/drawing/2014/main" id="{3CDA5D8B-BACD-9D4F-9392-F63225A9F244}"/>
              </a:ext>
            </a:extLst>
          </p:cNvPr>
          <p:cNvSpPr txBox="1">
            <a:spLocks/>
          </p:cNvSpPr>
          <p:nvPr/>
        </p:nvSpPr>
        <p:spPr>
          <a:xfrm>
            <a:off x="3015976" y="-574503"/>
            <a:ext cx="3112048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>
            <a:lvl1pPr algn="ctr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13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rgbClr val="FF0000"/>
                </a:solidFill>
                <a:latin typeface="Gungsuh" panose="02030600000101010101" pitchFamily="18" charset="-127"/>
                <a:ea typeface="Gungsuh" panose="02030600000101010101" pitchFamily="18" charset="-127"/>
              </a:rPr>
              <a:t>Time Table</a:t>
            </a:r>
            <a:endParaRPr lang="ko-KR" altLang="en-US" dirty="0">
              <a:solidFill>
                <a:srgbClr val="FF0000"/>
              </a:solidFill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330639"/>
      </p:ext>
    </p:extLst>
  </p:cSld>
  <p:clrMapOvr>
    <a:masterClrMapping/>
  </p:clrMapOvr>
</p:sld>
</file>

<file path=ppt/theme/theme1.xml><?xml version="1.0" encoding="utf-8"?>
<a:theme xmlns:a="http://schemas.openxmlformats.org/drawingml/2006/main" name="아틀라스">
  <a:themeElements>
    <a:clrScheme name="아틀라스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아틀라스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아틀라스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{0BCEF369-3457-6B46-8930-1A56D87475CA}tf16401369</Template>
  <TotalTime>666</TotalTime>
  <Words>399</Words>
  <Application>Microsoft Macintosh PowerPoint</Application>
  <PresentationFormat>화면 슬라이드 쇼(4:3)</PresentationFormat>
  <Paragraphs>147</Paragraphs>
  <Slides>24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Gungsuh</vt:lpstr>
      <vt:lpstr>HY강M</vt:lpstr>
      <vt:lpstr>맑은 고딕</vt:lpstr>
      <vt:lpstr>Calibri Light</vt:lpstr>
      <vt:lpstr>Rockwell</vt:lpstr>
      <vt:lpstr>Wingdings</vt:lpstr>
      <vt:lpstr>아틀라스</vt:lpstr>
      <vt:lpstr>중고폰 거래 시스템</vt:lpstr>
      <vt:lpstr>PowerPoint 프레젠테이션</vt:lpstr>
      <vt:lpstr>개요</vt:lpstr>
      <vt:lpstr>개발환경</vt:lpstr>
      <vt:lpstr>업무 분석</vt:lpstr>
      <vt:lpstr>설계 - UML</vt:lpstr>
      <vt:lpstr>PowerPoint 프레젠테이션</vt:lpstr>
      <vt:lpstr>프로토 타입</vt:lpstr>
      <vt:lpstr>PowerPoint 프레젠테이션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  <vt:lpstr>로그인 페이지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Lc18</dc:creator>
  <cp:lastModifiedBy>10119</cp:lastModifiedBy>
  <cp:revision>32</cp:revision>
  <dcterms:created xsi:type="dcterms:W3CDTF">2018-08-28T00:46:47Z</dcterms:created>
  <dcterms:modified xsi:type="dcterms:W3CDTF">2021-11-09T07:25:24Z</dcterms:modified>
</cp:coreProperties>
</file>

<file path=docProps/thumbnail.jpeg>
</file>